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256" r:id="rId2"/>
    <p:sldId id="257" r:id="rId3"/>
    <p:sldId id="3962" r:id="rId4"/>
    <p:sldId id="366" r:id="rId5"/>
    <p:sldId id="3961" r:id="rId6"/>
    <p:sldId id="3963" r:id="rId7"/>
    <p:sldId id="39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362" y="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841515"/>
              </p:ext>
            </p:extLst>
          </p:nvPr>
        </p:nvGraphicFramePr>
        <p:xfrm>
          <a:off x="685800" y="4792071"/>
          <a:ext cx="5486400" cy="368535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535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D0173-986E-48BB-B7B7-D6622C59CC4C}" type="datetimeFigureOut">
              <a:rPr lang="it-IT" smtClean="0"/>
              <a:t>20/05/2025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25400" y="522288"/>
            <a:ext cx="6908800" cy="3887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87974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1C85F-D55F-452B-8AD9-53CEA47383E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776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177800" indent="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357188" indent="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534988" indent="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714375" indent="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5400" y="522288"/>
            <a:ext cx="6908800" cy="38877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 migliore barriera è la segregazione delle reti, ma si scontra con le necessità di interconnessione, Es. Russia vuole sconnettersi da internet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E0B8A1-076B-43C7-A00D-7510DC8764A4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6561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1988800" y="6581775"/>
            <a:ext cx="0" cy="12223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tIns="36000"/>
          <a:lstStyle/>
          <a:p>
            <a:pPr>
              <a:defRPr/>
            </a:pPr>
            <a:endParaRPr lang="en-GB" sz="1800" dirty="0">
              <a:latin typeface="Arial" charset="0"/>
            </a:endParaRP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11988800" y="6581775"/>
            <a:ext cx="0" cy="12223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tIns="36000"/>
          <a:lstStyle/>
          <a:p>
            <a:pPr>
              <a:defRPr/>
            </a:pPr>
            <a:endParaRPr lang="en-GB" sz="1800" dirty="0">
              <a:latin typeface="Arial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11988800" y="6581775"/>
            <a:ext cx="0" cy="12223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tIns="36000"/>
          <a:lstStyle/>
          <a:p>
            <a:pPr>
              <a:defRPr/>
            </a:pPr>
            <a:endParaRPr lang="en-GB" sz="1800" dirty="0">
              <a:latin typeface="Arial" charset="0"/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11988800" y="6581775"/>
            <a:ext cx="0" cy="12223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tIns="36000"/>
          <a:lstStyle/>
          <a:p>
            <a:pPr>
              <a:defRPr/>
            </a:pPr>
            <a:endParaRPr lang="en-GB" sz="1800" dirty="0">
              <a:latin typeface="Arial" charset="0"/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11988800" y="6581775"/>
            <a:ext cx="0" cy="12223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tIns="36000"/>
          <a:lstStyle/>
          <a:p>
            <a:pPr>
              <a:defRPr/>
            </a:pPr>
            <a:endParaRPr lang="en-GB" sz="1800" dirty="0">
              <a:latin typeface="Arial" charset="0"/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11988800" y="6581775"/>
            <a:ext cx="0" cy="12223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tIns="36000"/>
          <a:lstStyle/>
          <a:p>
            <a:pPr>
              <a:defRPr/>
            </a:pPr>
            <a:endParaRPr lang="en-GB" sz="1800" dirty="0">
              <a:latin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200" y="4064400"/>
            <a:ext cx="11582400" cy="13608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7200" y="2566800"/>
            <a:ext cx="11582400" cy="1501200"/>
          </a:xfrm>
        </p:spPr>
        <p:txBody>
          <a:bodyPr anchor="b"/>
          <a:lstStyle>
            <a:lvl1pPr marL="0" indent="0">
              <a:buFontTx/>
              <a:buNone/>
              <a:defRPr sz="2000"/>
            </a:lvl1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22" name="Segnaposto data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69518E-4252-4287-9E7F-6F497869B183}" type="datetime1">
              <a:rPr lang="it-IT" smtClean="0"/>
              <a:pPr/>
              <a:t>20/05/2025</a:t>
            </a:fld>
            <a:endParaRPr lang="en-GB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4" name="Segnaposto data 1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ECC995-D58C-4BB4-AFA3-E0B08E25A302}" type="datetime1">
              <a:rPr lang="it-IT" smtClean="0"/>
              <a:pPr/>
              <a:t>20/05/2025</a:t>
            </a:fld>
            <a:endParaRPr lang="en-GB" dirty="0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egnaposto numero diapositiva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 dirty="0"/>
          </a:p>
        </p:txBody>
      </p:sp>
      <p:sp>
        <p:nvSpPr>
          <p:cNvPr id="3" name="Segnaposto data 1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09C8C-1DEF-4B3D-98F1-3A1F94CC3800}" type="datetime1">
              <a:rPr lang="it-IT" smtClean="0"/>
              <a:pPr/>
              <a:t>20/05/2025</a:t>
            </a:fld>
            <a:endParaRPr lang="en-GB" dirty="0"/>
          </a:p>
        </p:txBody>
      </p:sp>
      <p:sp>
        <p:nvSpPr>
          <p:cNvPr id="4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11582400" cy="4572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628777"/>
            <a:ext cx="5664000" cy="49688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4" name="Segnaposto contenuto 2"/>
          <p:cNvSpPr>
            <a:spLocks noGrp="1"/>
          </p:cNvSpPr>
          <p:nvPr>
            <p:ph idx="10"/>
          </p:nvPr>
        </p:nvSpPr>
        <p:spPr>
          <a:xfrm>
            <a:off x="6223200" y="1628777"/>
            <a:ext cx="5664000" cy="49688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5" name="Segnaposto data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BBC7CE9-5523-43FC-8FEF-C474C1BFF08F}" type="datetime1">
              <a:rPr lang="it-IT" smtClean="0"/>
              <a:pPr/>
              <a:t>20/05/2025</a:t>
            </a:fld>
            <a:endParaRPr lang="en-GB" dirty="0"/>
          </a:p>
        </p:txBody>
      </p:sp>
      <p:sp>
        <p:nvSpPr>
          <p:cNvPr id="6" name="Segnaposto piè di pagina 1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egnaposto numero diapositiva 1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11582400" cy="4572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628777"/>
            <a:ext cx="5664000" cy="49688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4" name="Segnaposto contenuto 2"/>
          <p:cNvSpPr>
            <a:spLocks noGrp="1"/>
          </p:cNvSpPr>
          <p:nvPr>
            <p:ph idx="10"/>
          </p:nvPr>
        </p:nvSpPr>
        <p:spPr>
          <a:xfrm>
            <a:off x="6223200" y="1628777"/>
            <a:ext cx="5664000" cy="244829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5" name="Segnaposto data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36AFD5C-55F5-488A-BFEC-522F5D3DC2F6}" type="datetime1">
              <a:rPr lang="it-IT" smtClean="0"/>
              <a:pPr/>
              <a:t>20/05/2025</a:t>
            </a:fld>
            <a:endParaRPr lang="en-GB" dirty="0"/>
          </a:p>
        </p:txBody>
      </p:sp>
      <p:sp>
        <p:nvSpPr>
          <p:cNvPr id="6" name="Segnaposto piè di pagina 1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egnaposto numero diapositiva 1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  <p:sp>
        <p:nvSpPr>
          <p:cNvPr id="8" name="Segnaposto contenuto 2"/>
          <p:cNvSpPr>
            <a:spLocks noGrp="1"/>
          </p:cNvSpPr>
          <p:nvPr>
            <p:ph idx="14"/>
          </p:nvPr>
        </p:nvSpPr>
        <p:spPr>
          <a:xfrm>
            <a:off x="6223200" y="4149080"/>
            <a:ext cx="5664000" cy="243991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11582400" cy="4572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 dirty="0"/>
          </a:p>
        </p:txBody>
      </p:sp>
      <p:sp>
        <p:nvSpPr>
          <p:cNvPr id="4" name="Segnaposto contenuto 2"/>
          <p:cNvSpPr>
            <a:spLocks noGrp="1"/>
          </p:cNvSpPr>
          <p:nvPr>
            <p:ph idx="10"/>
          </p:nvPr>
        </p:nvSpPr>
        <p:spPr>
          <a:xfrm>
            <a:off x="6223200" y="1628777"/>
            <a:ext cx="5664000" cy="244829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5" name="Segnaposto data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0CBE163-7140-4BAA-9311-8311EA601992}" type="datetime1">
              <a:rPr lang="it-IT" smtClean="0"/>
              <a:pPr/>
              <a:t>20/05/2025</a:t>
            </a:fld>
            <a:endParaRPr lang="en-GB" dirty="0"/>
          </a:p>
        </p:txBody>
      </p:sp>
      <p:sp>
        <p:nvSpPr>
          <p:cNvPr id="6" name="Segnaposto piè di pagina 1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egnaposto numero diapositiva 1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  <p:sp>
        <p:nvSpPr>
          <p:cNvPr id="8" name="Segnaposto contenuto 2"/>
          <p:cNvSpPr>
            <a:spLocks noGrp="1"/>
          </p:cNvSpPr>
          <p:nvPr>
            <p:ph idx="14"/>
          </p:nvPr>
        </p:nvSpPr>
        <p:spPr>
          <a:xfrm>
            <a:off x="6223200" y="4149080"/>
            <a:ext cx="5664000" cy="243991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9" name="Segnaposto contenuto 2"/>
          <p:cNvSpPr>
            <a:spLocks noGrp="1"/>
          </p:cNvSpPr>
          <p:nvPr>
            <p:ph idx="15"/>
          </p:nvPr>
        </p:nvSpPr>
        <p:spPr>
          <a:xfrm>
            <a:off x="304097" y="1628800"/>
            <a:ext cx="5664000" cy="244829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10" name="Segnaposto contenuto 2"/>
          <p:cNvSpPr>
            <a:spLocks noGrp="1"/>
          </p:cNvSpPr>
          <p:nvPr>
            <p:ph idx="16"/>
          </p:nvPr>
        </p:nvSpPr>
        <p:spPr>
          <a:xfrm>
            <a:off x="304097" y="4149103"/>
            <a:ext cx="5664000" cy="243991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518" y="5347815"/>
            <a:ext cx="11582031" cy="4572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2670-DD1B-4F8C-86AA-1835F6267CB2}" type="datetime1">
              <a:rPr lang="it-IT" smtClean="0"/>
              <a:pPr/>
              <a:t>20/05/2025</a:t>
            </a:fld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310154" y="908720"/>
            <a:ext cx="11582031" cy="4441414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dirty="0"/>
              <a:t>Fare clic sull'icona per inserire un'immagine</a:t>
            </a:r>
            <a:endParaRPr lang="en-GB" noProof="0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2"/>
          </p:nvPr>
        </p:nvSpPr>
        <p:spPr>
          <a:xfrm>
            <a:off x="310154" y="5810400"/>
            <a:ext cx="11582031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5CB5B3-8F0A-43EB-AD88-CDE308A879AA}" type="datetime1">
              <a:rPr lang="it-IT" smtClean="0"/>
              <a:pPr/>
              <a:t>20/05/2025</a:t>
            </a:fld>
            <a:endParaRPr lang="en-GB" dirty="0"/>
          </a:p>
        </p:txBody>
      </p:sp>
      <p:sp>
        <p:nvSpPr>
          <p:cNvPr id="3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egnaposto numero diapositiva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35999" y="2349500"/>
            <a:ext cx="11521568" cy="4248150"/>
          </a:xfrm>
          <a:prstGeom prst="rect">
            <a:avLst/>
          </a:prstGeom>
        </p:spPr>
        <p:txBody>
          <a:bodyPr lIns="0" tIns="0" rIns="36000" bIns="36000"/>
          <a:lstStyle>
            <a:lvl1pPr marL="0" indent="0">
              <a:lnSpc>
                <a:spcPts val="1900"/>
              </a:lnSpc>
              <a:buNone/>
              <a:defRPr/>
            </a:lvl1pPr>
            <a:lvl2pPr>
              <a:lnSpc>
                <a:spcPts val="1900"/>
              </a:lnSpc>
              <a:defRPr/>
            </a:lvl2pPr>
            <a:lvl3pPr>
              <a:lnSpc>
                <a:spcPts val="1900"/>
              </a:lnSpc>
              <a:defRPr/>
            </a:lvl3pPr>
            <a:lvl4pPr>
              <a:lnSpc>
                <a:spcPts val="1900"/>
              </a:lnSpc>
              <a:defRPr/>
            </a:lvl4pPr>
            <a:lvl5pPr>
              <a:lnSpc>
                <a:spcPts val="1900"/>
              </a:lnSpc>
              <a:defRPr/>
            </a:lvl5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>
          <a:xfrm>
            <a:off x="11779251" y="6696000"/>
            <a:ext cx="167216" cy="9048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700"/>
            </a:lvl1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336000" y="1989138"/>
            <a:ext cx="11514667" cy="3575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u="none"/>
            </a:lvl1pPr>
          </a:lstStyle>
          <a:p>
            <a:pPr lvl="0"/>
            <a:r>
              <a:rPr lang="en-GB" dirty="0" err="1"/>
              <a:t>Untertitel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336000" y="1450800"/>
            <a:ext cx="11472000" cy="3492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49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0194982" y="6650040"/>
            <a:ext cx="267702" cy="1735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36000" rIns="0" bIns="44450">
            <a:spAutoFit/>
          </a:bodyPr>
          <a:lstStyle/>
          <a:p>
            <a:pPr algn="r" eaLnBrk="0" hangingPunct="0">
              <a:defRPr/>
            </a:pPr>
            <a:r>
              <a:rPr lang="de-DE" sz="600">
                <a:solidFill>
                  <a:srgbClr val="000000"/>
                </a:solidFill>
                <a:latin typeface="MetaPlusLF" charset="0"/>
              </a:rPr>
              <a:t>          </a:t>
            </a:r>
          </a:p>
        </p:txBody>
      </p: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08050"/>
            <a:ext cx="1158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dirty="0"/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28777"/>
            <a:ext cx="11582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GB" dirty="0"/>
          </a:p>
        </p:txBody>
      </p:sp>
      <p:grpSp>
        <p:nvGrpSpPr>
          <p:cNvPr id="2" name="Group 20"/>
          <p:cNvGrpSpPr>
            <a:grpSpLocks/>
          </p:cNvGrpSpPr>
          <p:nvPr userDrawn="1"/>
        </p:nvGrpSpPr>
        <p:grpSpPr bwMode="auto">
          <a:xfrm>
            <a:off x="203200" y="6581777"/>
            <a:ext cx="11785600" cy="123825"/>
            <a:chOff x="96" y="4128"/>
            <a:chExt cx="5568" cy="96"/>
          </a:xfrm>
        </p:grpSpPr>
        <p:sp>
          <p:nvSpPr>
            <p:cNvPr id="1045" name="Line 21"/>
            <p:cNvSpPr>
              <a:spLocks noChangeShapeType="1"/>
            </p:cNvSpPr>
            <p:nvPr userDrawn="1"/>
          </p:nvSpPr>
          <p:spPr bwMode="auto">
            <a:xfrm>
              <a:off x="96" y="4129"/>
              <a:ext cx="0" cy="9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tIns="36000"/>
            <a:lstStyle/>
            <a:p>
              <a:pPr>
                <a:defRPr/>
              </a:pPr>
              <a:endParaRPr lang="en-GB" sz="1800" dirty="0">
                <a:latin typeface="MetaPlusLF" charset="0"/>
              </a:endParaRPr>
            </a:p>
          </p:txBody>
        </p:sp>
        <p:sp>
          <p:nvSpPr>
            <p:cNvPr id="1046" name="Line 22"/>
            <p:cNvSpPr>
              <a:spLocks noChangeShapeType="1"/>
            </p:cNvSpPr>
            <p:nvPr userDrawn="1"/>
          </p:nvSpPr>
          <p:spPr bwMode="auto">
            <a:xfrm>
              <a:off x="5664" y="4128"/>
              <a:ext cx="0" cy="9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tIns="36000"/>
            <a:lstStyle/>
            <a:p>
              <a:pPr>
                <a:defRPr/>
              </a:pPr>
              <a:endParaRPr lang="en-GB" sz="1800" dirty="0">
                <a:latin typeface="MetaPlusLF" charset="0"/>
              </a:endParaRPr>
            </a:p>
          </p:txBody>
        </p:sp>
      </p:grpSp>
      <p:sp>
        <p:nvSpPr>
          <p:cNvPr id="1051" name="Line 27"/>
          <p:cNvSpPr>
            <a:spLocks noChangeShapeType="1"/>
          </p:cNvSpPr>
          <p:nvPr/>
        </p:nvSpPr>
        <p:spPr bwMode="auto">
          <a:xfrm>
            <a:off x="203200" y="6704015"/>
            <a:ext cx="11785600" cy="158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tIns="36000" rIns="0"/>
          <a:lstStyle/>
          <a:p>
            <a:pPr>
              <a:defRPr/>
            </a:pPr>
            <a:endParaRPr lang="en-GB" sz="1800" dirty="0">
              <a:latin typeface="MetaPlusLF" charset="0"/>
            </a:endParaRPr>
          </a:p>
        </p:txBody>
      </p:sp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1524000" y="4837113"/>
            <a:ext cx="3657600" cy="4302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endParaRPr lang="en-GB" sz="2200" dirty="0">
              <a:latin typeface="MetaPlusLF" charset="0"/>
            </a:endParaRPr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1117600" y="4648202"/>
            <a:ext cx="4064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 sz="2200" dirty="0">
              <a:latin typeface="MetaPlusLF" charset="0"/>
            </a:endParaRPr>
          </a:p>
        </p:txBody>
      </p:sp>
      <p:sp>
        <p:nvSpPr>
          <p:cNvPr id="1067" name="Text Box 43"/>
          <p:cNvSpPr txBox="1">
            <a:spLocks noChangeArrowheads="1"/>
          </p:cNvSpPr>
          <p:nvPr/>
        </p:nvSpPr>
        <p:spPr bwMode="auto">
          <a:xfrm>
            <a:off x="239184" y="528640"/>
            <a:ext cx="45127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Industrial Management School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07434" y="785813"/>
            <a:ext cx="11785600" cy="228600"/>
            <a:chOff x="0" y="432"/>
            <a:chExt cx="6032" cy="144"/>
          </a:xfrm>
        </p:grpSpPr>
        <p:sp>
          <p:nvSpPr>
            <p:cNvPr id="24" name="Line 38"/>
            <p:cNvSpPr>
              <a:spLocks noChangeShapeType="1"/>
            </p:cNvSpPr>
            <p:nvPr userDrawn="1"/>
          </p:nvSpPr>
          <p:spPr bwMode="auto">
            <a:xfrm>
              <a:off x="0" y="432"/>
              <a:ext cx="60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 sz="1800" dirty="0">
                <a:latin typeface="MetaPlusLF" charset="0"/>
              </a:endParaRPr>
            </a:p>
          </p:txBody>
        </p:sp>
        <p:sp>
          <p:nvSpPr>
            <p:cNvPr id="25" name="Line 39"/>
            <p:cNvSpPr>
              <a:spLocks noChangeShapeType="1"/>
            </p:cNvSpPr>
            <p:nvPr userDrawn="1"/>
          </p:nvSpPr>
          <p:spPr bwMode="auto">
            <a:xfrm>
              <a:off x="0" y="4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 sz="1800" dirty="0">
                <a:latin typeface="MetaPlusLF" charset="0"/>
              </a:endParaRPr>
            </a:p>
          </p:txBody>
        </p:sp>
        <p:sp>
          <p:nvSpPr>
            <p:cNvPr id="26" name="Line 40"/>
            <p:cNvSpPr>
              <a:spLocks noChangeShapeType="1"/>
            </p:cNvSpPr>
            <p:nvPr userDrawn="1"/>
          </p:nvSpPr>
          <p:spPr bwMode="auto">
            <a:xfrm>
              <a:off x="6032" y="4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 sz="1800" dirty="0">
                <a:latin typeface="MetaPlusLF" charset="0"/>
              </a:endParaRPr>
            </a:p>
          </p:txBody>
        </p:sp>
      </p:grpSp>
      <p:sp>
        <p:nvSpPr>
          <p:cNvPr id="18" name="Segnaposto data 17"/>
          <p:cNvSpPr>
            <a:spLocks noGrp="1"/>
          </p:cNvSpPr>
          <p:nvPr>
            <p:ph type="dt" sz="half" idx="2"/>
          </p:nvPr>
        </p:nvSpPr>
        <p:spPr>
          <a:xfrm>
            <a:off x="9855201" y="6715657"/>
            <a:ext cx="1212850" cy="111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570FBFDA-EF20-403B-A61E-623D52A7FF47}" type="datetime1">
              <a:rPr lang="it-IT" smtClean="0"/>
              <a:pPr/>
              <a:t>20/05/2025</a:t>
            </a:fld>
            <a:endParaRPr lang="en-GB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3"/>
          </p:nvPr>
        </p:nvSpPr>
        <p:spPr>
          <a:xfrm>
            <a:off x="207434" y="6715657"/>
            <a:ext cx="3359151" cy="122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dirty="0" smtClean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20" name="Segnaposto numero diapositiva 19"/>
          <p:cNvSpPr>
            <a:spLocks noGrp="1"/>
          </p:cNvSpPr>
          <p:nvPr>
            <p:ph type="sldNum" sz="quarter" idx="4"/>
          </p:nvPr>
        </p:nvSpPr>
        <p:spPr>
          <a:xfrm>
            <a:off x="11468102" y="6715657"/>
            <a:ext cx="522817" cy="111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  <p:pic>
        <p:nvPicPr>
          <p:cNvPr id="22" name="Picture 4" descr="U:\Manuali\Logo Academy 2009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0480321" y="142033"/>
            <a:ext cx="1520092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2" r:id="rId2"/>
    <p:sldLayoutId id="2147483701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8575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2pPr>
      <a:lvl3pPr marL="896938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168400" indent="-228600" algn="l" rtl="0" eaLnBrk="1" fontAlgn="base" hangingPunct="1">
        <a:spcBef>
          <a:spcPct val="20000"/>
        </a:spcBef>
        <a:spcAft>
          <a:spcPct val="0"/>
        </a:spcAft>
        <a:buChar char="•"/>
        <a:tabLst/>
        <a:defRPr sz="1600">
          <a:solidFill>
            <a:schemeClr val="tx1"/>
          </a:solidFill>
          <a:latin typeface="+mn-lt"/>
        </a:defRPr>
      </a:lvl4pPr>
      <a:lvl5pPr marL="1439863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Uso di OPC UA con </a:t>
            </a:r>
            <a:r>
              <a:rPr lang="it-IT" dirty="0" err="1"/>
              <a:t>fluidsim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Fluidsim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DECEB9-9E3E-43A7-888D-D34A81E9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it-IT" dirty="0"/>
              <a:t>Obiettivi e Contenuti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10C414-8FC5-480A-8023-3A8CF6FAF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Comunicazioni OPC 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Uso di </a:t>
            </a:r>
            <a:r>
              <a:rPr lang="it-IT" dirty="0" err="1"/>
              <a:t>Fluidsim</a:t>
            </a:r>
            <a:r>
              <a:rPr lang="it-IT" dirty="0"/>
              <a:t> come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Uso di </a:t>
            </a:r>
            <a:r>
              <a:rPr lang="it-IT" dirty="0" err="1"/>
              <a:t>Fluidsim</a:t>
            </a:r>
            <a:r>
              <a:rPr lang="it-IT" dirty="0"/>
              <a:t> come Client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pic>
        <p:nvPicPr>
          <p:cNvPr id="9" name="Segnaposto contenuto 8" descr="Immagine che contiene edificio, interni, uomo, tavolo&#10;&#10;Descrizione generata automaticamente">
            <a:extLst>
              <a:ext uri="{FF2B5EF4-FFF2-40B4-BE49-F238E27FC236}">
                <a16:creationId xmlns:a16="http://schemas.microsoft.com/office/drawing/2014/main" id="{9A91E9DD-6767-4EDE-AD2F-8887C827E3D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700" y="3429000"/>
            <a:ext cx="6337300" cy="3168650"/>
          </a:xfrm>
        </p:spPr>
      </p:pic>
    </p:spTree>
    <p:extLst>
      <p:ext uri="{BB962C8B-B14F-4D97-AF65-F5344CB8AC3E}">
        <p14:creationId xmlns:p14="http://schemas.microsoft.com/office/powerpoint/2010/main" val="3573856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D5528-867F-FAFF-28D1-039993508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OPC UA</a:t>
            </a: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AF8D6B87-7613-103D-E4F0-81023F7380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2311400"/>
            <a:ext cx="30607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44307E44-77C0-B709-AA0F-64B7E079ACB3}"/>
              </a:ext>
            </a:extLst>
          </p:cNvPr>
          <p:cNvSpPr txBox="1">
            <a:spLocks/>
          </p:cNvSpPr>
          <p:nvPr/>
        </p:nvSpPr>
        <p:spPr bwMode="auto">
          <a:xfrm>
            <a:off x="407368" y="1556792"/>
            <a:ext cx="5904656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47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89693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168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tabLst/>
              <a:defRPr sz="1600">
                <a:solidFill>
                  <a:schemeClr val="tx1"/>
                </a:solidFill>
                <a:latin typeface="+mn-lt"/>
              </a:defRPr>
            </a:lvl4pPr>
            <a:lvl5pPr marL="14398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kern="0" dirty="0"/>
              <a:t>Protocollo di comunicazione utilizzabile su tutte le comunicazioni TCP/IP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kern="0" dirty="0"/>
              <a:t>Aperto, gratuito e condiviso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kern="0" dirty="0"/>
              <a:t>Utilizzato da tutte le più importanti marche di apparecchiature automazione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kern="0" dirty="0"/>
              <a:t>Utilizzabile su tutti i sistemi operativi sia industriali che consumer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kern="0" dirty="0"/>
              <a:t>Architettura Client – Server, flessibile, scalabile ed espandibile verso altri sistemi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kern="0" dirty="0"/>
          </a:p>
        </p:txBody>
      </p:sp>
    </p:spTree>
    <p:extLst>
      <p:ext uri="{BB962C8B-B14F-4D97-AF65-F5344CB8AC3E}">
        <p14:creationId xmlns:p14="http://schemas.microsoft.com/office/powerpoint/2010/main" val="331123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8BE854-7E13-4F9C-A7E7-3CB6376C6C02}" type="slidenum">
              <a:rPr lang="de-DE">
                <a:solidFill>
                  <a:srgbClr val="000000"/>
                </a:solidFill>
                <a:latin typeface="MetaPlusLF"/>
              </a:rPr>
              <a:pPr>
                <a:defRPr/>
              </a:pPr>
              <a:t>4</a:t>
            </a:fld>
            <a:endParaRPr lang="de-DE" dirty="0">
              <a:solidFill>
                <a:srgbClr val="000000"/>
              </a:solidFill>
              <a:latin typeface="MetaPlusLF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188" y="1503742"/>
            <a:ext cx="6555624" cy="461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561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632D193-BC60-4D2C-92B2-DF894B4C48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68102" y="6716538"/>
            <a:ext cx="522817" cy="111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68BE854-7E13-4F9C-A7E7-3CB6376C6C02}" type="slidenum">
              <a:rPr lang="en-GB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D6907212-504F-433B-86EF-2B99805A6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467" y="1380729"/>
            <a:ext cx="9536560" cy="371475"/>
          </a:xfrm>
        </p:spPr>
        <p:txBody>
          <a:bodyPr/>
          <a:lstStyle/>
          <a:p>
            <a:pPr algn="ctr"/>
            <a:r>
              <a:rPr lang="en-GB" sz="2275" dirty="0" err="1"/>
              <a:t>Esempio</a:t>
            </a:r>
            <a:r>
              <a:rPr lang="en-GB" sz="2275" dirty="0"/>
              <a:t> </a:t>
            </a:r>
            <a:r>
              <a:rPr lang="en-GB" sz="2275" dirty="0" err="1"/>
              <a:t>interconnessione</a:t>
            </a:r>
            <a:r>
              <a:rPr lang="en-GB" sz="2275" dirty="0"/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AAD2992-B077-4AC1-BD6F-0E63C21D37B0}"/>
              </a:ext>
            </a:extLst>
          </p:cNvPr>
          <p:cNvSpPr/>
          <p:nvPr/>
        </p:nvSpPr>
        <p:spPr>
          <a:xfrm>
            <a:off x="3638727" y="4833157"/>
            <a:ext cx="2932576" cy="994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63" dirty="0"/>
              <a:t>PLC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56FF9866-3A81-4406-A2E7-BE685D2C4B57}"/>
              </a:ext>
            </a:extLst>
          </p:cNvPr>
          <p:cNvSpPr/>
          <p:nvPr/>
        </p:nvSpPr>
        <p:spPr>
          <a:xfrm>
            <a:off x="2783633" y="2497999"/>
            <a:ext cx="888919" cy="5875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dirty="0"/>
              <a:t>CLIENT WEB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9B60880-D374-42C3-B03B-4A1FD19ACF68}"/>
              </a:ext>
            </a:extLst>
          </p:cNvPr>
          <p:cNvSpPr/>
          <p:nvPr/>
        </p:nvSpPr>
        <p:spPr>
          <a:xfrm>
            <a:off x="5594617" y="4884018"/>
            <a:ext cx="808353" cy="402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38" dirty="0"/>
              <a:t>SERVER OPC UA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564BE44-22E2-428E-A752-2CEC9BB64CE3}"/>
              </a:ext>
            </a:extLst>
          </p:cNvPr>
          <p:cNvSpPr/>
          <p:nvPr/>
        </p:nvSpPr>
        <p:spPr>
          <a:xfrm>
            <a:off x="5057101" y="2497999"/>
            <a:ext cx="821996" cy="5875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dirty="0"/>
              <a:t>CLIENT OPC UA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201781C3-A301-4507-B412-72EDF8D8F374}"/>
              </a:ext>
            </a:extLst>
          </p:cNvPr>
          <p:cNvSpPr/>
          <p:nvPr/>
        </p:nvSpPr>
        <p:spPr bwMode="auto">
          <a:xfrm>
            <a:off x="1708014" y="3752764"/>
            <a:ext cx="5031559" cy="216528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4295" tIns="37148" rIns="74295" bIns="37148" numCol="1" rtlCol="0" anchor="ctr" anchorCtr="0" compatLnSpc="1">
            <a:prstTxWarp prst="textNoShape">
              <a:avLst/>
            </a:prstTxWarp>
          </a:bodyPr>
          <a:lstStyle/>
          <a:p>
            <a:pPr defTabSz="742950" fontAlgn="base">
              <a:spcBef>
                <a:spcPct val="0"/>
              </a:spcBef>
              <a:spcAft>
                <a:spcPct val="0"/>
              </a:spcAft>
            </a:pPr>
            <a:r>
              <a:rPr lang="it-IT" sz="1625" dirty="0">
                <a:latin typeface="MetaPlusLF" charset="0"/>
              </a:rPr>
              <a:t>Livello OT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78CDE40F-26FE-43E3-906D-757466BF6663}"/>
              </a:ext>
            </a:extLst>
          </p:cNvPr>
          <p:cNvSpPr/>
          <p:nvPr/>
        </p:nvSpPr>
        <p:spPr bwMode="auto">
          <a:xfrm>
            <a:off x="1698476" y="2051442"/>
            <a:ext cx="5031559" cy="1590067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4295" tIns="37148" rIns="74295" bIns="37148" numCol="1" rtlCol="0" anchor="ctr" anchorCtr="0" compatLnSpc="1">
            <a:prstTxWarp prst="textNoShape">
              <a:avLst/>
            </a:prstTxWarp>
          </a:bodyPr>
          <a:lstStyle/>
          <a:p>
            <a:pPr defTabSz="742950" fontAlgn="base">
              <a:spcBef>
                <a:spcPct val="0"/>
              </a:spcBef>
              <a:spcAft>
                <a:spcPct val="0"/>
              </a:spcAft>
            </a:pPr>
            <a:r>
              <a:rPr lang="it-IT" sz="1625" dirty="0">
                <a:latin typeface="MetaPlusLF" charset="0"/>
              </a:rPr>
              <a:t>Livello IT</a:t>
            </a:r>
          </a:p>
        </p:txBody>
      </p:sp>
      <p:pic>
        <p:nvPicPr>
          <p:cNvPr id="17" name="Elemento grafico 16" descr="Computer contorno">
            <a:extLst>
              <a:ext uri="{FF2B5EF4-FFF2-40B4-BE49-F238E27FC236}">
                <a16:creationId xmlns:a16="http://schemas.microsoft.com/office/drawing/2014/main" id="{4D1CA489-60FA-4185-93C3-54DFBD2CCB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89632" y="2428671"/>
            <a:ext cx="742950" cy="742950"/>
          </a:xfrm>
          <a:prstGeom prst="rect">
            <a:avLst/>
          </a:prstGeom>
        </p:spPr>
      </p:pic>
      <p:pic>
        <p:nvPicPr>
          <p:cNvPr id="19" name="Elemento grafico 18" descr="Portatile contorno">
            <a:extLst>
              <a:ext uri="{FF2B5EF4-FFF2-40B4-BE49-F238E27FC236}">
                <a16:creationId xmlns:a16="http://schemas.microsoft.com/office/drawing/2014/main" id="{8BC311A1-2D42-4D1F-96F8-B9F2C654E9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92092" y="2434871"/>
            <a:ext cx="742950" cy="742950"/>
          </a:xfrm>
          <a:prstGeom prst="rect">
            <a:avLst/>
          </a:prstGeom>
        </p:spPr>
      </p:pic>
      <p:pic>
        <p:nvPicPr>
          <p:cNvPr id="23" name="Elemento grafico 22" descr="Nuvola contorno">
            <a:extLst>
              <a:ext uri="{FF2B5EF4-FFF2-40B4-BE49-F238E27FC236}">
                <a16:creationId xmlns:a16="http://schemas.microsoft.com/office/drawing/2014/main" id="{E2367619-1FF5-4E40-8013-468A5ECFD1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60748" y="3412034"/>
            <a:ext cx="1933640" cy="1933640"/>
          </a:xfrm>
          <a:prstGeom prst="rect">
            <a:avLst/>
          </a:prstGeom>
        </p:spPr>
      </p:pic>
      <p:pic>
        <p:nvPicPr>
          <p:cNvPr id="25" name="Elemento grafico 24" descr="Cloud computing con riempimento a tinta unita">
            <a:extLst>
              <a:ext uri="{FF2B5EF4-FFF2-40B4-BE49-F238E27FC236}">
                <a16:creationId xmlns:a16="http://schemas.microsoft.com/office/drawing/2014/main" id="{9F8F4F1B-B445-4FAC-8F65-4F46780A28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52093" y="2428671"/>
            <a:ext cx="742950" cy="742950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7DCABF1-9332-4D42-8922-6BFE5B0EECD1}"/>
              </a:ext>
            </a:extLst>
          </p:cNvPr>
          <p:cNvSpPr txBox="1"/>
          <p:nvPr/>
        </p:nvSpPr>
        <p:spPr>
          <a:xfrm>
            <a:off x="9494012" y="3554076"/>
            <a:ext cx="917321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63" dirty="0"/>
              <a:t>Internet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E386C6A-89D9-4553-81DB-10041DFDFA8A}"/>
              </a:ext>
            </a:extLst>
          </p:cNvPr>
          <p:cNvSpPr txBox="1"/>
          <p:nvPr/>
        </p:nvSpPr>
        <p:spPr>
          <a:xfrm>
            <a:off x="7207624" y="3236617"/>
            <a:ext cx="1037119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63" dirty="0"/>
              <a:t>Gateway</a:t>
            </a:r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D591FC1B-5A7A-4E49-851A-1ABA808E605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507622" y="3170790"/>
            <a:ext cx="462989" cy="1662366"/>
          </a:xfrm>
          <a:prstGeom prst="straightConnector1">
            <a:avLst/>
          </a:prstGeom>
          <a:solidFill>
            <a:srgbClr val="BAD5E6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3B9604AC-8B1F-444D-A8FE-31823357DF2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13132" y="3386658"/>
            <a:ext cx="702466" cy="744421"/>
          </a:xfrm>
          <a:prstGeom prst="straightConnector1">
            <a:avLst/>
          </a:prstGeom>
          <a:solidFill>
            <a:srgbClr val="BAD5E6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3BDC3233-8B13-4332-BF2A-E0480D302D8B}"/>
              </a:ext>
            </a:extLst>
          </p:cNvPr>
          <p:cNvCxnSpPr>
            <a:cxnSpLocks/>
          </p:cNvCxnSpPr>
          <p:nvPr/>
        </p:nvCxnSpPr>
        <p:spPr bwMode="auto">
          <a:xfrm flipH="1">
            <a:off x="6632582" y="5345674"/>
            <a:ext cx="1090986" cy="144502"/>
          </a:xfrm>
          <a:prstGeom prst="straightConnector1">
            <a:avLst/>
          </a:prstGeom>
          <a:solidFill>
            <a:srgbClr val="BAD5E6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id="{C7F6AA18-38F9-4B60-813E-0DC9628A6173}"/>
              </a:ext>
            </a:extLst>
          </p:cNvPr>
          <p:cNvSpPr/>
          <p:nvPr/>
        </p:nvSpPr>
        <p:spPr>
          <a:xfrm>
            <a:off x="5587204" y="5317712"/>
            <a:ext cx="808353" cy="4182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38" dirty="0"/>
              <a:t>SERVER WEB</a:t>
            </a:r>
          </a:p>
        </p:txBody>
      </p:sp>
      <p:pic>
        <p:nvPicPr>
          <p:cNvPr id="24" name="Elemento grafico 23" descr="Cloud computing con riempimento a tinta unita">
            <a:extLst>
              <a:ext uri="{FF2B5EF4-FFF2-40B4-BE49-F238E27FC236}">
                <a16:creationId xmlns:a16="http://schemas.microsoft.com/office/drawing/2014/main" id="{A0200A4B-8F2A-46B9-940B-3D3AA8D3572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749529" y="4760401"/>
            <a:ext cx="742950" cy="742950"/>
          </a:xfrm>
          <a:prstGeom prst="rect">
            <a:avLst/>
          </a:prstGeom>
        </p:spPr>
      </p:pic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748E2835-B6EF-4A6F-90BD-5BEB33722E8C}"/>
              </a:ext>
            </a:extLst>
          </p:cNvPr>
          <p:cNvSpPr txBox="1"/>
          <p:nvPr/>
        </p:nvSpPr>
        <p:spPr>
          <a:xfrm>
            <a:off x="7454188" y="5490178"/>
            <a:ext cx="1348549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63" dirty="0"/>
              <a:t>Gateway 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6361EE88-8BD9-4536-A498-8B8C7AEDD707}"/>
              </a:ext>
            </a:extLst>
          </p:cNvPr>
          <p:cNvCxnSpPr>
            <a:cxnSpLocks/>
          </p:cNvCxnSpPr>
          <p:nvPr/>
        </p:nvCxnSpPr>
        <p:spPr bwMode="auto">
          <a:xfrm flipH="1">
            <a:off x="8564366" y="4978347"/>
            <a:ext cx="511613" cy="213398"/>
          </a:xfrm>
          <a:prstGeom prst="straightConnector1">
            <a:avLst/>
          </a:prstGeom>
          <a:solidFill>
            <a:srgbClr val="BAD5E6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53BB78BB-D3D8-4868-BFF2-91AD1506A14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667685" y="5103263"/>
            <a:ext cx="946696" cy="68918"/>
          </a:xfrm>
          <a:prstGeom prst="straightConnector1">
            <a:avLst/>
          </a:prstGeom>
          <a:solidFill>
            <a:srgbClr val="BAD5E6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476D25F4-7EEA-4954-B068-409BE9CC6F6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597257" y="2806346"/>
            <a:ext cx="736431" cy="40128"/>
          </a:xfrm>
          <a:prstGeom prst="straightConnector1">
            <a:avLst/>
          </a:prstGeom>
          <a:solidFill>
            <a:srgbClr val="BAD5E6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5" name="Connettore a gomito 44">
            <a:extLst>
              <a:ext uri="{FF2B5EF4-FFF2-40B4-BE49-F238E27FC236}">
                <a16:creationId xmlns:a16="http://schemas.microsoft.com/office/drawing/2014/main" id="{53C1BA4C-254D-4014-B84D-8927B4AD91D1}"/>
              </a:ext>
            </a:extLst>
          </p:cNvPr>
          <p:cNvCxnSpPr>
            <a:cxnSpLocks/>
          </p:cNvCxnSpPr>
          <p:nvPr/>
        </p:nvCxnSpPr>
        <p:spPr bwMode="auto">
          <a:xfrm>
            <a:off x="3170675" y="3236615"/>
            <a:ext cx="2327560" cy="2290200"/>
          </a:xfrm>
          <a:prstGeom prst="bentConnector3">
            <a:avLst>
              <a:gd name="adj1" fmla="val -210"/>
            </a:avLst>
          </a:prstGeom>
          <a:solidFill>
            <a:srgbClr val="BAD5E6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Rettangolo 28">
            <a:extLst>
              <a:ext uri="{FF2B5EF4-FFF2-40B4-BE49-F238E27FC236}">
                <a16:creationId xmlns:a16="http://schemas.microsoft.com/office/drawing/2014/main" id="{D842787D-8450-42BB-A732-50883B00E0B6}"/>
              </a:ext>
            </a:extLst>
          </p:cNvPr>
          <p:cNvSpPr/>
          <p:nvPr/>
        </p:nvSpPr>
        <p:spPr>
          <a:xfrm>
            <a:off x="9397373" y="5827768"/>
            <a:ext cx="888919" cy="5875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dirty="0"/>
              <a:t>CLIENT WEB</a:t>
            </a:r>
          </a:p>
        </p:txBody>
      </p:sp>
      <p:pic>
        <p:nvPicPr>
          <p:cNvPr id="30" name="Elemento grafico 29" descr="Portatile contorno">
            <a:extLst>
              <a:ext uri="{FF2B5EF4-FFF2-40B4-BE49-F238E27FC236}">
                <a16:creationId xmlns:a16="http://schemas.microsoft.com/office/drawing/2014/main" id="{74372630-B40F-475C-8884-09F3219CC0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64365" y="5761469"/>
            <a:ext cx="742950" cy="742950"/>
          </a:xfrm>
          <a:prstGeom prst="rect">
            <a:avLst/>
          </a:prstGeom>
        </p:spPr>
      </p:pic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5B1C74CD-31BB-401F-951F-A6DB92BD4CAF}"/>
              </a:ext>
            </a:extLst>
          </p:cNvPr>
          <p:cNvCxnSpPr>
            <a:cxnSpLocks/>
          </p:cNvCxnSpPr>
          <p:nvPr/>
        </p:nvCxnSpPr>
        <p:spPr bwMode="auto">
          <a:xfrm flipH="1">
            <a:off x="9502437" y="4978348"/>
            <a:ext cx="14915" cy="699709"/>
          </a:xfrm>
          <a:prstGeom prst="straightConnector1">
            <a:avLst/>
          </a:prstGeom>
          <a:solidFill>
            <a:srgbClr val="BAD5E6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93572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1373A1-0B8C-9F3D-46C2-5A1E61584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Uso Server OPC UA </a:t>
            </a:r>
            <a:r>
              <a:rPr lang="it-IT" dirty="0" err="1"/>
              <a:t>Fluidsim</a:t>
            </a:r>
            <a:endParaRPr lang="it-IT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5A4D947C-642C-660A-8829-3CEF5F6D2F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389" y="3861048"/>
            <a:ext cx="11582400" cy="2185973"/>
          </a:xfrm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3A30FEFE-22EB-6F7D-1DC0-A3AC607F21B6}"/>
              </a:ext>
            </a:extLst>
          </p:cNvPr>
          <p:cNvSpPr txBox="1">
            <a:spLocks/>
          </p:cNvSpPr>
          <p:nvPr/>
        </p:nvSpPr>
        <p:spPr bwMode="auto">
          <a:xfrm>
            <a:off x="407368" y="1556793"/>
            <a:ext cx="590465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47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89693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168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tabLst/>
              <a:defRPr sz="1600">
                <a:solidFill>
                  <a:schemeClr val="tx1"/>
                </a:solidFill>
                <a:latin typeface="+mn-lt"/>
              </a:defRPr>
            </a:lvl4pPr>
            <a:lvl5pPr marL="14398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kern="0" dirty="0"/>
              <a:t>Assegnare nomi agli oggetti da pubblicare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kern="0" dirty="0"/>
              <a:t>Cliccare su abilità il server OPC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kern="0" dirty="0"/>
              <a:t>Avviare la simulazione</a:t>
            </a:r>
          </a:p>
          <a:p>
            <a:r>
              <a:rPr lang="it-IT" sz="2400" kern="0" dirty="0"/>
              <a:t>Indirizzo: </a:t>
            </a:r>
            <a:r>
              <a:rPr lang="it-IT" sz="2400" kern="0" dirty="0" err="1"/>
              <a:t>opc.tcp</a:t>
            </a:r>
            <a:r>
              <a:rPr lang="it-IT" sz="2400" kern="0" dirty="0"/>
              <a:t>://localhost:62555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kern="0" dirty="0"/>
          </a:p>
        </p:txBody>
      </p:sp>
    </p:spTree>
    <p:extLst>
      <p:ext uri="{BB962C8B-B14F-4D97-AF65-F5344CB8AC3E}">
        <p14:creationId xmlns:p14="http://schemas.microsoft.com/office/powerpoint/2010/main" val="149533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21605-6BAA-79C6-4A6A-D22FDFC2F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0D116-303F-1587-390A-4120836D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Fluidsim</a:t>
            </a:r>
            <a:r>
              <a:rPr lang="it-IT" dirty="0"/>
              <a:t> come Client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6BBE45D5-A1B9-F10B-7CAB-07423E8A3189}"/>
              </a:ext>
            </a:extLst>
          </p:cNvPr>
          <p:cNvSpPr txBox="1">
            <a:spLocks/>
          </p:cNvSpPr>
          <p:nvPr/>
        </p:nvSpPr>
        <p:spPr bwMode="auto">
          <a:xfrm>
            <a:off x="304800" y="1757818"/>
            <a:ext cx="4855096" cy="3399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47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89693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168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tabLst/>
              <a:defRPr sz="1600">
                <a:solidFill>
                  <a:schemeClr val="tx1"/>
                </a:solidFill>
                <a:latin typeface="+mn-lt"/>
              </a:defRPr>
            </a:lvl4pPr>
            <a:lvl5pPr marL="14398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kern="0" dirty="0"/>
              <a:t>Scegliere un componente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kern="0" dirty="0"/>
              <a:t>Aggiungere una variabile OPC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kern="0" dirty="0"/>
              <a:t>Scegliere la variabile </a:t>
            </a:r>
            <a:r>
              <a:rPr lang="it-IT" sz="2000" kern="0" dirty="0" err="1"/>
              <a:t>fluidsim</a:t>
            </a:r>
            <a:r>
              <a:rPr lang="it-IT" sz="2000" kern="0" dirty="0"/>
              <a:t> da collegare alla variabile esterna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kern="0" dirty="0"/>
              <a:t>Scegliere il server  e la variabile OPC 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kern="0" dirty="0"/>
          </a:p>
          <a:p>
            <a:r>
              <a:rPr lang="it-IT" sz="2000" kern="0" dirty="0"/>
              <a:t>Si possono collegare solo server senza modalità di protezione delle connessioni ad esempio:</a:t>
            </a:r>
          </a:p>
          <a:p>
            <a:r>
              <a:rPr lang="it-IT" sz="2000" kern="0" dirty="0"/>
              <a:t>Control </a:t>
            </a:r>
            <a:r>
              <a:rPr lang="it-IT" sz="2000" kern="0" dirty="0" err="1"/>
              <a:t>Win</a:t>
            </a:r>
            <a:r>
              <a:rPr lang="it-IT" sz="2000" kern="0" dirty="0"/>
              <a:t> </a:t>
            </a:r>
            <a:r>
              <a:rPr lang="it-IT" sz="2000" kern="0" dirty="0" err="1"/>
              <a:t>Codesys</a:t>
            </a:r>
            <a:r>
              <a:rPr lang="it-IT" sz="2000" kern="0" dirty="0"/>
              <a:t> V3.16.70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C92DA458-9978-CB58-550B-6DE4F8AD2F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912" y="1745149"/>
            <a:ext cx="6571499" cy="362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1800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extmasterformat bearbeiten&#10;Zweite Ebene&#10;Dritte Ebene&#10;Vierte Ebene&#10;Fünfte Eben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Untertite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elmasterformat durch Klicken bearbeiten"/>
</p:tagLst>
</file>

<file path=ppt/theme/theme1.xml><?xml version="1.0" encoding="utf-8"?>
<a:theme xmlns:a="http://schemas.openxmlformats.org/drawingml/2006/main" name="Festo Academy 2014 ITA">
  <a:themeElements>
    <a:clrScheme name="Festo Academy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AD5E6"/>
      </a:accent1>
      <a:accent2>
        <a:srgbClr val="648CA0"/>
      </a:accent2>
      <a:accent3>
        <a:srgbClr val="6DA6CA"/>
      </a:accent3>
      <a:accent4>
        <a:srgbClr val="D8D8D8"/>
      </a:accent4>
      <a:accent5>
        <a:srgbClr val="BFBFBF"/>
      </a:accent5>
      <a:accent6>
        <a:srgbClr val="0091DC"/>
      </a:accent6>
      <a:hlink>
        <a:srgbClr val="0070C0"/>
      </a:hlink>
      <a:folHlink>
        <a:srgbClr val="0070C0"/>
      </a:folHlink>
    </a:clrScheme>
    <a:fontScheme name="FestoTemplate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AD5E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etaPlusLF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AD5E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etaPlusLF" charset="0"/>
          </a:defRPr>
        </a:defPPr>
      </a:lstStyle>
    </a:lnDef>
  </a:objectDefaults>
  <a:extraClrSchemeLst>
    <a:extraClrScheme>
      <a:clrScheme name="FestoTemplateLandscap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stoTemplateLandscap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stoTemplateLandscap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stoTemplateLandscap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stoTemplate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stoTemplate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stoTemplate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stoTemplateLandscape 8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648CA0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8C5CD"/>
        </a:accent5>
        <a:accent6>
          <a:srgbClr val="0000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198</Words>
  <Application>Microsoft Office PowerPoint</Application>
  <PresentationFormat>Widescreen</PresentationFormat>
  <Paragraphs>42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MetaPlusLF</vt:lpstr>
      <vt:lpstr>Festo Academy 2014 ITA</vt:lpstr>
      <vt:lpstr>Uso di OPC UA con fluidsim</vt:lpstr>
      <vt:lpstr>Obiettivi e Contenuti</vt:lpstr>
      <vt:lpstr>OPC UA</vt:lpstr>
      <vt:lpstr>Presentazione standard di PowerPoint</vt:lpstr>
      <vt:lpstr>Esempio interconnessione </vt:lpstr>
      <vt:lpstr>Uso Server OPC UA Fluidsim</vt:lpstr>
      <vt:lpstr>Fluidsim come Client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regolazione di pressione</dc:title>
  <dc:creator>Claudio Asnaghi</dc:creator>
  <cp:lastModifiedBy>Asnaghi, Claudio</cp:lastModifiedBy>
  <cp:revision>29</cp:revision>
  <dcterms:created xsi:type="dcterms:W3CDTF">2020-03-31T14:11:41Z</dcterms:created>
  <dcterms:modified xsi:type="dcterms:W3CDTF">2025-05-20T17:01:11Z</dcterms:modified>
</cp:coreProperties>
</file>